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81" r:id="rId9"/>
    <p:sldId id="263" r:id="rId10"/>
    <p:sldId id="265" r:id="rId11"/>
    <p:sldId id="266" r:id="rId12"/>
    <p:sldId id="267" r:id="rId13"/>
    <p:sldId id="264" r:id="rId14"/>
    <p:sldId id="268" r:id="rId15"/>
    <p:sldId id="278" r:id="rId16"/>
    <p:sldId id="272" r:id="rId17"/>
    <p:sldId id="269" r:id="rId18"/>
    <p:sldId id="273" r:id="rId19"/>
    <p:sldId id="274" r:id="rId20"/>
    <p:sldId id="275" r:id="rId21"/>
    <p:sldId id="276" r:id="rId22"/>
    <p:sldId id="271" r:id="rId23"/>
    <p:sldId id="277" r:id="rId24"/>
    <p:sldId id="270" r:id="rId25"/>
    <p:sldId id="279"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02" y="-1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F3270B0-913B-459E-B54B-C7F8B0F4A520}" type="datetimeFigureOut">
              <a:rPr lang="en-US" smtClean="0"/>
              <a:pPr/>
              <a:t>9/3/2013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818CC6-8DF7-4295-AFED-F20445A4D6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818CC6-8DF7-4295-AFED-F20445A4D6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818CC6-8DF7-4295-AFED-F20445A4D6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818CC6-8DF7-4295-AFED-F20445A4D65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818CC6-8DF7-4295-AFED-F20445A4D65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818CC6-8DF7-4295-AFED-F20445A4D65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2818CC6-8DF7-4295-AFED-F20445A4D65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2818CC6-8DF7-4295-AFED-F20445A4D65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F3270B0-913B-459E-B54B-C7F8B0F4A520}" type="datetimeFigureOut">
              <a:rPr lang="en-US" smtClean="0"/>
              <a:pPr/>
              <a:t>9/3/2013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2818CC6-8DF7-4295-AFED-F20445A4D6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F3270B0-913B-459E-B54B-C7F8B0F4A520}" type="datetimeFigureOut">
              <a:rPr lang="en-US" smtClean="0"/>
              <a:pPr/>
              <a:t>9/3/2013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818CC6-8DF7-4295-AFED-F20445A4D65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F3270B0-913B-459E-B54B-C7F8B0F4A520}" type="datetimeFigureOut">
              <a:rPr lang="en-US" smtClean="0"/>
              <a:pPr/>
              <a:t>9/3/2013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2818CC6-8DF7-4295-AFED-F20445A4D65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F3270B0-913B-459E-B54B-C7F8B0F4A520}" type="datetimeFigureOut">
              <a:rPr lang="en-US" smtClean="0"/>
              <a:pPr/>
              <a:t>9/3/2013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2818CC6-8DF7-4295-AFED-F20445A4D6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Sanford Creek 5</a:t>
            </a:r>
            <a:r>
              <a:rPr lang="en-US" baseline="30000" dirty="0" smtClean="0"/>
              <a:t>th</a:t>
            </a:r>
            <a:r>
              <a:rPr lang="en-US" dirty="0" smtClean="0"/>
              <a:t> Grade</a:t>
            </a:r>
            <a:endParaRPr lang="en-US" dirty="0"/>
          </a:p>
        </p:txBody>
      </p:sp>
      <p:sp>
        <p:nvSpPr>
          <p:cNvPr id="3" name="Subtitle 2"/>
          <p:cNvSpPr>
            <a:spLocks noGrp="1"/>
          </p:cNvSpPr>
          <p:nvPr>
            <p:ph type="subTitle" idx="1"/>
          </p:nvPr>
        </p:nvSpPr>
        <p:spPr/>
        <p:txBody>
          <a:bodyPr/>
          <a:lstStyle/>
          <a:p>
            <a:r>
              <a:rPr lang="en-US" dirty="0" smtClean="0"/>
              <a:t>Haw River Field Trip ~ 2014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Students MUST be supervised by an adult at ALL times</a:t>
            </a:r>
          </a:p>
          <a:p>
            <a:r>
              <a:rPr lang="en-US" dirty="0" smtClean="0"/>
              <a:t>During scheduled activities, chaperones serve as support to the Haw River Instructors</a:t>
            </a:r>
          </a:p>
          <a:p>
            <a:r>
              <a:rPr lang="en-US" dirty="0" smtClean="0"/>
              <a:t>The Haw River Instructors will manage the students’ learning and behavior</a:t>
            </a:r>
          </a:p>
          <a:p>
            <a:r>
              <a:rPr lang="en-US" dirty="0" smtClean="0"/>
              <a:t>Please report any issues to the teachers</a:t>
            </a:r>
          </a:p>
          <a:p>
            <a:r>
              <a:rPr lang="en-US" dirty="0" smtClean="0"/>
              <a:t>A chaperone meeting will be held </a:t>
            </a:r>
            <a:endParaRPr lang="en-US" dirty="0"/>
          </a:p>
        </p:txBody>
      </p:sp>
      <p:sp>
        <p:nvSpPr>
          <p:cNvPr id="3" name="Title 2"/>
          <p:cNvSpPr>
            <a:spLocks noGrp="1"/>
          </p:cNvSpPr>
          <p:nvPr>
            <p:ph type="title"/>
          </p:nvPr>
        </p:nvSpPr>
        <p:spPr/>
        <p:txBody>
          <a:bodyPr/>
          <a:lstStyle/>
          <a:p>
            <a:r>
              <a:rPr lang="en-US" dirty="0" smtClean="0"/>
              <a:t>Chaperone Responsibilities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While at Haw River, cell phone service is spotty, at best</a:t>
            </a:r>
          </a:p>
          <a:p>
            <a:r>
              <a:rPr lang="en-US" dirty="0" smtClean="0"/>
              <a:t>We will do our best to communicate safe arrival, or any issues through texting or a phone tree</a:t>
            </a:r>
          </a:p>
          <a:p>
            <a:r>
              <a:rPr lang="en-US" dirty="0" smtClean="0"/>
              <a:t>Haw River Instructors carry walkie-talkies for any necessary communication during hikes/outdoor activities</a:t>
            </a:r>
            <a:endParaRPr lang="en-US" dirty="0"/>
          </a:p>
        </p:txBody>
      </p:sp>
      <p:sp>
        <p:nvSpPr>
          <p:cNvPr id="3" name="Title 2"/>
          <p:cNvSpPr>
            <a:spLocks noGrp="1"/>
          </p:cNvSpPr>
          <p:nvPr>
            <p:ph type="title"/>
          </p:nvPr>
        </p:nvSpPr>
        <p:spPr/>
        <p:txBody>
          <a:bodyPr/>
          <a:lstStyle/>
          <a:p>
            <a:r>
              <a:rPr lang="en-US" dirty="0" smtClean="0"/>
              <a:t>Communication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5</a:t>
            </a:r>
            <a:r>
              <a:rPr lang="en-US" baseline="30000" dirty="0" smtClean="0"/>
              <a:t>th</a:t>
            </a:r>
            <a:r>
              <a:rPr lang="en-US" dirty="0" smtClean="0"/>
              <a:t> grade team has developed an emergency plan</a:t>
            </a:r>
          </a:p>
          <a:p>
            <a:r>
              <a:rPr lang="en-US" dirty="0" smtClean="0"/>
              <a:t>The designated parent driver will transport students in the event of an emergency</a:t>
            </a:r>
          </a:p>
          <a:p>
            <a:r>
              <a:rPr lang="en-US" dirty="0" smtClean="0"/>
              <a:t>Haw River also has an emergency phone </a:t>
            </a:r>
            <a:r>
              <a:rPr lang="en-US" dirty="0" smtClean="0"/>
              <a:t>available</a:t>
            </a:r>
            <a:endParaRPr lang="en-US" dirty="0" smtClean="0"/>
          </a:p>
          <a:p>
            <a:r>
              <a:rPr lang="en-US" dirty="0" smtClean="0"/>
              <a:t>At least one teacher on each trip has had First Aid Training and is CPR certified</a:t>
            </a:r>
            <a:endParaRPr lang="en-US" dirty="0"/>
          </a:p>
        </p:txBody>
      </p:sp>
      <p:sp>
        <p:nvSpPr>
          <p:cNvPr id="3" name="Title 2"/>
          <p:cNvSpPr>
            <a:spLocks noGrp="1"/>
          </p:cNvSpPr>
          <p:nvPr>
            <p:ph type="title"/>
          </p:nvPr>
        </p:nvSpPr>
        <p:spPr/>
        <p:txBody>
          <a:bodyPr/>
          <a:lstStyle/>
          <a:p>
            <a:r>
              <a:rPr lang="en-US" dirty="0" smtClean="0"/>
              <a:t>Emergency Plan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Learning Groups</a:t>
            </a:r>
          </a:p>
          <a:p>
            <a:r>
              <a:rPr lang="en-US" dirty="0" smtClean="0"/>
              <a:t>Table Groups</a:t>
            </a:r>
          </a:p>
          <a:p>
            <a:r>
              <a:rPr lang="en-US" dirty="0" smtClean="0"/>
              <a:t>Cabin Groups</a:t>
            </a:r>
          </a:p>
          <a:p>
            <a:r>
              <a:rPr lang="en-US" dirty="0" smtClean="0"/>
              <a:t>Lights out</a:t>
            </a:r>
            <a:endParaRPr lang="en-US" dirty="0"/>
          </a:p>
        </p:txBody>
      </p:sp>
      <p:sp>
        <p:nvSpPr>
          <p:cNvPr id="3" name="Title 2"/>
          <p:cNvSpPr>
            <a:spLocks noGrp="1"/>
          </p:cNvSpPr>
          <p:nvPr>
            <p:ph type="title"/>
          </p:nvPr>
        </p:nvSpPr>
        <p:spPr/>
        <p:txBody>
          <a:bodyPr/>
          <a:lstStyle/>
          <a:p>
            <a:r>
              <a:rPr lang="en-US" dirty="0" smtClean="0"/>
              <a:t>Schedule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Every class is aligned with the Common Core Science and Social Studies State Standards</a:t>
            </a:r>
          </a:p>
          <a:p>
            <a:r>
              <a:rPr lang="en-US" dirty="0" smtClean="0"/>
              <a:t>Each activity from the moment the bus arrives, until we leave the parking lot is well-organized and executed</a:t>
            </a:r>
          </a:p>
          <a:p>
            <a:r>
              <a:rPr lang="en-US" dirty="0" smtClean="0"/>
              <a:t>Students are exposed to a variety of hands-on indoor and outdoor experiences</a:t>
            </a:r>
          </a:p>
          <a:p>
            <a:endParaRPr lang="en-US" dirty="0" smtClean="0"/>
          </a:p>
        </p:txBody>
      </p:sp>
      <p:sp>
        <p:nvSpPr>
          <p:cNvPr id="3" name="Title 2"/>
          <p:cNvSpPr>
            <a:spLocks noGrp="1"/>
          </p:cNvSpPr>
          <p:nvPr>
            <p:ph type="title"/>
          </p:nvPr>
        </p:nvSpPr>
        <p:spPr/>
        <p:txBody>
          <a:bodyPr/>
          <a:lstStyle/>
          <a:p>
            <a:r>
              <a:rPr lang="en-US" dirty="0" smtClean="0"/>
              <a:t>Instruction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Programs</a:t>
            </a:r>
            <a:endParaRPr lang="en-US" dirty="0"/>
          </a:p>
        </p:txBody>
      </p:sp>
      <p:graphicFrame>
        <p:nvGraphicFramePr>
          <p:cNvPr id="4" name="Table 3"/>
          <p:cNvGraphicFramePr>
            <a:graphicFrameLocks noGrp="1"/>
          </p:cNvGraphicFramePr>
          <p:nvPr/>
        </p:nvGraphicFramePr>
        <p:xfrm>
          <a:off x="1524000" y="2011680"/>
          <a:ext cx="6096000" cy="2834640"/>
        </p:xfrm>
        <a:graphic>
          <a:graphicData uri="http://schemas.openxmlformats.org/drawingml/2006/table">
            <a:tbl>
              <a:tblPr/>
              <a:tblGrid>
                <a:gridCol w="3048000"/>
                <a:gridCol w="3048000"/>
              </a:tblGrid>
              <a:tr h="0">
                <a:tc>
                  <a:txBody>
                    <a:bodyPr/>
                    <a:lstStyle/>
                    <a:p>
                      <a:r>
                        <a:rPr lang="en-US" dirty="0"/>
                        <a:t>Animal Adaptations</a:t>
                      </a:r>
                    </a:p>
                  </a:txBody>
                  <a:tcPr anchor="ctr">
                    <a:lnL>
                      <a:noFill/>
                    </a:lnL>
                    <a:lnR>
                      <a:noFill/>
                    </a:lnR>
                    <a:lnT>
                      <a:noFill/>
                    </a:lnT>
                    <a:lnB>
                      <a:noFill/>
                    </a:lnB>
                  </a:tcPr>
                </a:tc>
                <a:tc>
                  <a:txBody>
                    <a:bodyPr/>
                    <a:lstStyle/>
                    <a:p>
                      <a:r>
                        <a:rPr lang="en-US"/>
                        <a:t>SEEC Jeopardy</a:t>
                      </a:r>
                    </a:p>
                  </a:txBody>
                  <a:tcPr anchor="ctr">
                    <a:lnL>
                      <a:noFill/>
                    </a:lnL>
                    <a:lnR>
                      <a:noFill/>
                    </a:lnR>
                    <a:lnT>
                      <a:noFill/>
                    </a:lnT>
                    <a:lnB>
                      <a:noFill/>
                    </a:lnB>
                  </a:tcPr>
                </a:tc>
              </a:tr>
              <a:tr h="0">
                <a:tc>
                  <a:txBody>
                    <a:bodyPr/>
                    <a:lstStyle/>
                    <a:p>
                      <a:r>
                        <a:rPr lang="en-US"/>
                        <a:t>Bat Ecology</a:t>
                      </a:r>
                    </a:p>
                  </a:txBody>
                  <a:tcPr anchor="ctr">
                    <a:lnL>
                      <a:noFill/>
                    </a:lnL>
                    <a:lnR>
                      <a:noFill/>
                    </a:lnR>
                    <a:lnT>
                      <a:noFill/>
                    </a:lnT>
                    <a:lnB>
                      <a:noFill/>
                    </a:lnB>
                  </a:tcPr>
                </a:tc>
                <a:tc>
                  <a:txBody>
                    <a:bodyPr/>
                    <a:lstStyle/>
                    <a:p>
                      <a:r>
                        <a:rPr lang="en-US"/>
                        <a:t>Soils Investigations</a:t>
                      </a:r>
                    </a:p>
                  </a:txBody>
                  <a:tcPr anchor="ctr">
                    <a:lnL>
                      <a:noFill/>
                    </a:lnL>
                    <a:lnR>
                      <a:noFill/>
                    </a:lnR>
                    <a:lnT>
                      <a:noFill/>
                    </a:lnT>
                    <a:lnB>
                      <a:noFill/>
                    </a:lnB>
                  </a:tcPr>
                </a:tc>
              </a:tr>
              <a:tr h="0">
                <a:tc>
                  <a:txBody>
                    <a:bodyPr/>
                    <a:lstStyle/>
                    <a:p>
                      <a:r>
                        <a:rPr lang="en-US"/>
                        <a:t>Bugs</a:t>
                      </a:r>
                    </a:p>
                  </a:txBody>
                  <a:tcPr anchor="ctr">
                    <a:lnL>
                      <a:noFill/>
                    </a:lnL>
                    <a:lnR>
                      <a:noFill/>
                    </a:lnR>
                    <a:lnT>
                      <a:noFill/>
                    </a:lnT>
                    <a:lnB>
                      <a:noFill/>
                    </a:lnB>
                  </a:tcPr>
                </a:tc>
                <a:tc>
                  <a:txBody>
                    <a:bodyPr/>
                    <a:lstStyle/>
                    <a:p>
                      <a:r>
                        <a:rPr lang="en-US"/>
                        <a:t>Orienteering</a:t>
                      </a:r>
                    </a:p>
                  </a:txBody>
                  <a:tcPr anchor="ctr">
                    <a:lnL>
                      <a:noFill/>
                    </a:lnL>
                    <a:lnR>
                      <a:noFill/>
                    </a:lnR>
                    <a:lnT>
                      <a:noFill/>
                    </a:lnT>
                    <a:lnB>
                      <a:noFill/>
                    </a:lnB>
                  </a:tcPr>
                </a:tc>
              </a:tr>
              <a:tr h="0">
                <a:tc>
                  <a:txBody>
                    <a:bodyPr/>
                    <a:lstStyle/>
                    <a:p>
                      <a:r>
                        <a:rPr lang="en-US"/>
                        <a:t>Evening Programs</a:t>
                      </a:r>
                    </a:p>
                  </a:txBody>
                  <a:tcPr anchor="ctr">
                    <a:lnL>
                      <a:noFill/>
                    </a:lnL>
                    <a:lnR>
                      <a:noFill/>
                    </a:lnR>
                    <a:lnT>
                      <a:noFill/>
                    </a:lnT>
                    <a:lnB>
                      <a:noFill/>
                    </a:lnB>
                  </a:tcPr>
                </a:tc>
                <a:tc>
                  <a:txBody>
                    <a:bodyPr/>
                    <a:lstStyle/>
                    <a:p>
                      <a:r>
                        <a:rPr lang="en-US"/>
                        <a:t>Teambuilding</a:t>
                      </a:r>
                    </a:p>
                  </a:txBody>
                  <a:tcPr anchor="ctr">
                    <a:lnL>
                      <a:noFill/>
                    </a:lnL>
                    <a:lnR>
                      <a:noFill/>
                    </a:lnR>
                    <a:lnT>
                      <a:noFill/>
                    </a:lnT>
                    <a:lnB>
                      <a:noFill/>
                    </a:lnB>
                  </a:tcPr>
                </a:tc>
              </a:tr>
              <a:tr h="0">
                <a:tc>
                  <a:txBody>
                    <a:bodyPr/>
                    <a:lstStyle/>
                    <a:p>
                      <a:r>
                        <a:rPr lang="en-US"/>
                        <a:t>Predator/Prey</a:t>
                      </a:r>
                    </a:p>
                  </a:txBody>
                  <a:tcPr anchor="ctr">
                    <a:lnL>
                      <a:noFill/>
                    </a:lnL>
                    <a:lnR>
                      <a:noFill/>
                    </a:lnR>
                    <a:lnT>
                      <a:noFill/>
                    </a:lnT>
                    <a:lnB>
                      <a:noFill/>
                    </a:lnB>
                  </a:tcPr>
                </a:tc>
                <a:tc>
                  <a:txBody>
                    <a:bodyPr/>
                    <a:lstStyle/>
                    <a:p>
                      <a:r>
                        <a:rPr lang="en-US"/>
                        <a:t>Tree Identification</a:t>
                      </a:r>
                    </a:p>
                  </a:txBody>
                  <a:tcPr anchor="ctr">
                    <a:lnL>
                      <a:noFill/>
                    </a:lnL>
                    <a:lnR>
                      <a:noFill/>
                    </a:lnR>
                    <a:lnT>
                      <a:noFill/>
                    </a:lnT>
                    <a:lnB>
                      <a:noFill/>
                    </a:lnB>
                  </a:tcPr>
                </a:tc>
              </a:tr>
              <a:tr h="0">
                <a:tc>
                  <a:txBody>
                    <a:bodyPr/>
                    <a:lstStyle/>
                    <a:p>
                      <a:r>
                        <a:rPr lang="en-US"/>
                        <a:t>N.C. History (Underground Railroad)</a:t>
                      </a:r>
                    </a:p>
                  </a:txBody>
                  <a:tcPr anchor="ctr">
                    <a:lnL>
                      <a:noFill/>
                    </a:lnL>
                    <a:lnR>
                      <a:noFill/>
                    </a:lnR>
                    <a:lnT>
                      <a:noFill/>
                    </a:lnT>
                    <a:lnB>
                      <a:noFill/>
                    </a:lnB>
                  </a:tcPr>
                </a:tc>
                <a:tc>
                  <a:txBody>
                    <a:bodyPr/>
                    <a:lstStyle/>
                    <a:p>
                      <a:r>
                        <a:rPr lang="en-US"/>
                        <a:t>Wetlands Ecology and ID</a:t>
                      </a:r>
                    </a:p>
                  </a:txBody>
                  <a:tcPr anchor="ctr">
                    <a:lnL>
                      <a:noFill/>
                    </a:lnL>
                    <a:lnR>
                      <a:noFill/>
                    </a:lnR>
                    <a:lnT>
                      <a:noFill/>
                    </a:lnT>
                    <a:lnB>
                      <a:noFill/>
                    </a:lnB>
                  </a:tcPr>
                </a:tc>
              </a:tr>
              <a:tr h="0">
                <a:tc>
                  <a:txBody>
                    <a:bodyPr/>
                    <a:lstStyle/>
                    <a:p>
                      <a:r>
                        <a:rPr lang="en-US"/>
                        <a:t>Nature Hikes</a:t>
                      </a:r>
                    </a:p>
                  </a:txBody>
                  <a:tcPr anchor="ctr">
                    <a:lnL>
                      <a:noFill/>
                    </a:lnL>
                    <a:lnR>
                      <a:noFill/>
                    </a:lnR>
                    <a:lnT>
                      <a:noFill/>
                    </a:lnT>
                    <a:lnB>
                      <a:noFill/>
                    </a:lnB>
                  </a:tcPr>
                </a:tc>
                <a:tc>
                  <a:txBody>
                    <a:bodyPr/>
                    <a:lstStyle/>
                    <a:p>
                      <a:endParaRPr lang="en-US" dirty="0"/>
                    </a:p>
                  </a:txBody>
                  <a:tcPr>
                    <a:lnL>
                      <a:noFill/>
                    </a:lnL>
                    <a:lnT>
                      <a:noFill/>
                    </a:lnT>
                  </a:tcPr>
                </a:tc>
              </a:tr>
            </a:tbl>
          </a:graphicData>
        </a:graphic>
      </p:graphicFrame>
      <p:sp>
        <p:nvSpPr>
          <p:cNvPr id="3584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a:t>
            </a:r>
            <a:endParaRPr lang="en-US" dirty="0"/>
          </a:p>
        </p:txBody>
      </p:sp>
      <p:pic>
        <p:nvPicPr>
          <p:cNvPr id="1026" name="Picture 2" descr="Image of several cabins."/>
          <p:cNvPicPr>
            <a:picLocks noChangeAspect="1" noChangeArrowheads="1"/>
          </p:cNvPicPr>
          <p:nvPr/>
        </p:nvPicPr>
        <p:blipFill>
          <a:blip r:embed="rId2" cstate="print"/>
          <a:srcRect/>
          <a:stretch>
            <a:fillRect/>
          </a:stretch>
        </p:blipFill>
        <p:spPr bwMode="auto">
          <a:xfrm>
            <a:off x="990600" y="1219200"/>
            <a:ext cx="7391400" cy="491528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Facilities</a:t>
            </a:r>
            <a:endParaRPr lang="en-US" dirty="0"/>
          </a:p>
        </p:txBody>
      </p:sp>
      <p:pic>
        <p:nvPicPr>
          <p:cNvPr id="1026" name="Picture 2" descr="cabins."/>
          <p:cNvPicPr>
            <a:picLocks noChangeAspect="1" noChangeArrowheads="1"/>
          </p:cNvPicPr>
          <p:nvPr/>
        </p:nvPicPr>
        <p:blipFill>
          <a:blip r:embed="rId2" cstate="print"/>
          <a:srcRect/>
          <a:stretch>
            <a:fillRect/>
          </a:stretch>
        </p:blipFill>
        <p:spPr bwMode="auto">
          <a:xfrm>
            <a:off x="1295400" y="1219200"/>
            <a:ext cx="6967744" cy="4662055"/>
          </a:xfrm>
          <a:prstGeom prst="rect">
            <a:avLst/>
          </a:prstGeom>
          <a:noFill/>
        </p:spPr>
      </p:pic>
      <p:sp>
        <p:nvSpPr>
          <p:cNvPr id="5" name="TextBox 4"/>
          <p:cNvSpPr txBox="1"/>
          <p:nvPr/>
        </p:nvSpPr>
        <p:spPr>
          <a:xfrm>
            <a:off x="3581400" y="6096000"/>
            <a:ext cx="4800600" cy="369332"/>
          </a:xfrm>
          <a:prstGeom prst="rect">
            <a:avLst/>
          </a:prstGeom>
          <a:noFill/>
        </p:spPr>
        <p:txBody>
          <a:bodyPr wrap="square" rtlCol="0">
            <a:spAutoFit/>
          </a:bodyPr>
          <a:lstStyle/>
          <a:p>
            <a:r>
              <a:rPr lang="en-US" dirty="0" smtClean="0"/>
              <a:t>(smoke – free environment)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a:t>
            </a:r>
            <a:endParaRPr lang="en-US" dirty="0"/>
          </a:p>
        </p:txBody>
      </p:sp>
      <p:pic>
        <p:nvPicPr>
          <p:cNvPr id="30722" name="Picture 2" descr="Image of lake six-acre lake available for boating and fishing."/>
          <p:cNvPicPr>
            <a:picLocks noChangeAspect="1" noChangeArrowheads="1"/>
          </p:cNvPicPr>
          <p:nvPr/>
        </p:nvPicPr>
        <p:blipFill>
          <a:blip r:embed="rId2" cstate="print"/>
          <a:srcRect/>
          <a:stretch>
            <a:fillRect/>
          </a:stretch>
        </p:blipFill>
        <p:spPr bwMode="auto">
          <a:xfrm>
            <a:off x="990600" y="1524000"/>
            <a:ext cx="6781800" cy="450990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a:t>
            </a:r>
            <a:endParaRPr lang="en-US" dirty="0"/>
          </a:p>
        </p:txBody>
      </p:sp>
      <p:pic>
        <p:nvPicPr>
          <p:cNvPr id="31746" name="Picture 2" descr="Image of boardwalk going into wooded area."/>
          <p:cNvPicPr>
            <a:picLocks noChangeAspect="1" noChangeArrowheads="1"/>
          </p:cNvPicPr>
          <p:nvPr/>
        </p:nvPicPr>
        <p:blipFill>
          <a:blip r:embed="rId2" cstate="print"/>
          <a:srcRect/>
          <a:stretch>
            <a:fillRect/>
          </a:stretch>
        </p:blipFill>
        <p:spPr bwMode="auto">
          <a:xfrm>
            <a:off x="2971800" y="685800"/>
            <a:ext cx="4876800" cy="573741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Tracks 3 &amp; 4 ~ March 25 – March 26</a:t>
            </a:r>
          </a:p>
          <a:p>
            <a:r>
              <a:rPr lang="en-US" sz="3200" dirty="0" smtClean="0"/>
              <a:t>Track 1 ~ April 16 – April 17</a:t>
            </a:r>
          </a:p>
          <a:p>
            <a:pPr>
              <a:buNone/>
            </a:pPr>
            <a:endParaRPr lang="en-US" dirty="0"/>
          </a:p>
        </p:txBody>
      </p:sp>
      <p:sp>
        <p:nvSpPr>
          <p:cNvPr id="3" name="Title 2"/>
          <p:cNvSpPr>
            <a:spLocks noGrp="1"/>
          </p:cNvSpPr>
          <p:nvPr>
            <p:ph type="title"/>
          </p:nvPr>
        </p:nvSpPr>
        <p:spPr/>
        <p:txBody>
          <a:bodyPr/>
          <a:lstStyle/>
          <a:p>
            <a:r>
              <a:rPr lang="en-US" dirty="0" smtClean="0"/>
              <a:t>2014 Dates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a:t>
            </a:r>
            <a:endParaRPr lang="en-US" dirty="0"/>
          </a:p>
        </p:txBody>
      </p:sp>
      <p:pic>
        <p:nvPicPr>
          <p:cNvPr id="32770" name="Picture 2" descr="Image of amphitheater with people listening to speaker on the stage."/>
          <p:cNvPicPr>
            <a:picLocks noChangeAspect="1" noChangeArrowheads="1"/>
          </p:cNvPicPr>
          <p:nvPr/>
        </p:nvPicPr>
        <p:blipFill>
          <a:blip r:embed="rId2" cstate="print"/>
          <a:srcRect/>
          <a:stretch>
            <a:fillRect/>
          </a:stretch>
        </p:blipFill>
        <p:spPr bwMode="auto">
          <a:xfrm>
            <a:off x="1143000" y="1295400"/>
            <a:ext cx="7230533" cy="488061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a:t>
            </a:r>
            <a:endParaRPr lang="en-US" dirty="0"/>
          </a:p>
        </p:txBody>
      </p:sp>
      <p:pic>
        <p:nvPicPr>
          <p:cNvPr id="33794" name="Picture 2" descr="Image of people playing games on a recreation field."/>
          <p:cNvPicPr>
            <a:picLocks noChangeAspect="1" noChangeArrowheads="1"/>
          </p:cNvPicPr>
          <p:nvPr/>
        </p:nvPicPr>
        <p:blipFill>
          <a:blip r:embed="rId2" cstate="print"/>
          <a:srcRect/>
          <a:stretch>
            <a:fillRect/>
          </a:stretch>
        </p:blipFill>
        <p:spPr bwMode="auto">
          <a:xfrm>
            <a:off x="990600" y="1271398"/>
            <a:ext cx="7239000" cy="481393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a:t>
            </a:r>
            <a:endParaRPr lang="en-US" dirty="0"/>
          </a:p>
        </p:txBody>
      </p:sp>
      <p:pic>
        <p:nvPicPr>
          <p:cNvPr id="27650" name="Picture 2" descr="Gym and athletic field."/>
          <p:cNvPicPr>
            <a:picLocks noChangeAspect="1" noChangeArrowheads="1"/>
          </p:cNvPicPr>
          <p:nvPr/>
        </p:nvPicPr>
        <p:blipFill>
          <a:blip r:embed="rId2" cstate="print"/>
          <a:srcRect/>
          <a:stretch>
            <a:fillRect/>
          </a:stretch>
        </p:blipFill>
        <p:spPr bwMode="auto">
          <a:xfrm>
            <a:off x="1143000" y="1203128"/>
            <a:ext cx="6629400" cy="4435672"/>
          </a:xfrm>
          <a:prstGeom prst="rect">
            <a:avLst/>
          </a:prstGeom>
          <a:noFill/>
        </p:spPr>
      </p:pic>
      <p:sp>
        <p:nvSpPr>
          <p:cNvPr id="5" name="TextBox 4"/>
          <p:cNvSpPr txBox="1"/>
          <p:nvPr/>
        </p:nvSpPr>
        <p:spPr>
          <a:xfrm>
            <a:off x="3733800" y="5867400"/>
            <a:ext cx="4953000" cy="369332"/>
          </a:xfrm>
          <a:prstGeom prst="rect">
            <a:avLst/>
          </a:prstGeom>
          <a:noFill/>
        </p:spPr>
        <p:txBody>
          <a:bodyPr wrap="square" rtlCol="0">
            <a:spAutoFit/>
          </a:bodyPr>
          <a:lstStyle/>
          <a:p>
            <a:r>
              <a:rPr lang="en-US" dirty="0" smtClean="0"/>
              <a:t>Bring comfortable shoes!  Lots of walking!</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Facilities</a:t>
            </a:r>
            <a:endParaRPr lang="en-US" dirty="0"/>
          </a:p>
        </p:txBody>
      </p:sp>
      <p:pic>
        <p:nvPicPr>
          <p:cNvPr id="34818" name="Picture 2" descr="Image of lower youth meeting room."/>
          <p:cNvPicPr>
            <a:picLocks noChangeAspect="1" noChangeArrowheads="1"/>
          </p:cNvPicPr>
          <p:nvPr/>
        </p:nvPicPr>
        <p:blipFill>
          <a:blip r:embed="rId2" cstate="print"/>
          <a:srcRect/>
          <a:stretch>
            <a:fillRect/>
          </a:stretch>
        </p:blipFill>
        <p:spPr bwMode="auto">
          <a:xfrm>
            <a:off x="1371600" y="1295400"/>
            <a:ext cx="6324600" cy="4743450"/>
          </a:xfrm>
          <a:prstGeom prst="rect">
            <a:avLst/>
          </a:prstGeom>
          <a:noFill/>
        </p:spPr>
      </p:pic>
      <p:sp>
        <p:nvSpPr>
          <p:cNvPr id="6" name="TextBox 5"/>
          <p:cNvSpPr txBox="1"/>
          <p:nvPr/>
        </p:nvSpPr>
        <p:spPr>
          <a:xfrm>
            <a:off x="3200400" y="6096000"/>
            <a:ext cx="4724400" cy="369332"/>
          </a:xfrm>
          <a:prstGeom prst="rect">
            <a:avLst/>
          </a:prstGeom>
          <a:noFill/>
        </p:spPr>
        <p:txBody>
          <a:bodyPr wrap="square" rtlCol="0">
            <a:spAutoFit/>
          </a:bodyPr>
          <a:lstStyle/>
          <a:p>
            <a:r>
              <a:rPr lang="en-US" dirty="0" smtClean="0"/>
              <a:t>The Heron’s Roost &amp; The Fox’s Den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Lunch, dinner, breakfast &amp; lunch</a:t>
            </a:r>
          </a:p>
          <a:p>
            <a:r>
              <a:rPr lang="en-US" dirty="0" smtClean="0"/>
              <a:t>Healthy</a:t>
            </a:r>
          </a:p>
          <a:p>
            <a:r>
              <a:rPr lang="en-US" dirty="0" smtClean="0"/>
              <a:t>Kids like the food!</a:t>
            </a:r>
          </a:p>
          <a:p>
            <a:r>
              <a:rPr lang="en-US" dirty="0" smtClean="0"/>
              <a:t>Adults like the food!</a:t>
            </a:r>
          </a:p>
          <a:p>
            <a:r>
              <a:rPr lang="en-US" dirty="0" smtClean="0"/>
              <a:t>Snacks – need contributions</a:t>
            </a:r>
          </a:p>
          <a:p>
            <a:r>
              <a:rPr lang="en-US" dirty="0" err="1" smtClean="0"/>
              <a:t>Smore’s</a:t>
            </a:r>
            <a:r>
              <a:rPr lang="en-US" dirty="0" smtClean="0"/>
              <a:t> – need contributions</a:t>
            </a:r>
          </a:p>
        </p:txBody>
      </p:sp>
      <p:sp>
        <p:nvSpPr>
          <p:cNvPr id="3" name="Title 2"/>
          <p:cNvSpPr>
            <a:spLocks noGrp="1"/>
          </p:cNvSpPr>
          <p:nvPr>
            <p:ph type="title"/>
          </p:nvPr>
        </p:nvSpPr>
        <p:spPr/>
        <p:txBody>
          <a:bodyPr/>
          <a:lstStyle/>
          <a:p>
            <a:r>
              <a:rPr lang="en-US" dirty="0" smtClean="0"/>
              <a:t>Food</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Why go to Haw River?</a:t>
            </a:r>
          </a:p>
          <a:p>
            <a:r>
              <a:rPr lang="en-US" dirty="0" smtClean="0"/>
              <a:t>Fifth Grade</a:t>
            </a:r>
          </a:p>
          <a:p>
            <a:r>
              <a:rPr lang="en-US" dirty="0" smtClean="0"/>
              <a:t>Facilities</a:t>
            </a:r>
          </a:p>
          <a:p>
            <a:r>
              <a:rPr lang="en-US" dirty="0" smtClean="0"/>
              <a:t>Fabulous</a:t>
            </a:r>
          </a:p>
          <a:p>
            <a:endParaRPr lang="en-US" dirty="0" smtClean="0"/>
          </a:p>
          <a:p>
            <a:endParaRPr lang="en-US" dirty="0"/>
          </a:p>
        </p:txBody>
      </p:sp>
      <p:sp>
        <p:nvSpPr>
          <p:cNvPr id="3" name="Title 2"/>
          <p:cNvSpPr>
            <a:spLocks noGrp="1"/>
          </p:cNvSpPr>
          <p:nvPr>
            <p:ph type="title"/>
          </p:nvPr>
        </p:nvSpPr>
        <p:spPr/>
        <p:txBody>
          <a:bodyPr/>
          <a:lstStyle/>
          <a:p>
            <a:r>
              <a:rPr lang="en-US" dirty="0" smtClean="0"/>
              <a:t>Fun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pic>
        <p:nvPicPr>
          <p:cNvPr id="36866" name="Picture 2" descr="C:\Documents and Settings\Administrator\Local Settings\Temporary Internet Files\Content.IE5\0Y1I7RAL\MC900441902[1].wmf"/>
          <p:cNvPicPr>
            <a:picLocks noChangeAspect="1" noChangeArrowheads="1"/>
          </p:cNvPicPr>
          <p:nvPr/>
        </p:nvPicPr>
        <p:blipFill>
          <a:blip r:embed="rId2" cstate="print"/>
          <a:srcRect/>
          <a:stretch>
            <a:fillRect/>
          </a:stretch>
        </p:blipFill>
        <p:spPr bwMode="auto">
          <a:xfrm>
            <a:off x="3048000" y="1066800"/>
            <a:ext cx="4343400" cy="513228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Daniels Tours, LLC</a:t>
            </a:r>
          </a:p>
          <a:p>
            <a:r>
              <a:rPr lang="en-US" dirty="0" smtClean="0"/>
              <a:t>We schedule 2 buses per trip with the assumption </a:t>
            </a:r>
            <a:r>
              <a:rPr lang="en-US" dirty="0" smtClean="0"/>
              <a:t>that </a:t>
            </a:r>
            <a:r>
              <a:rPr lang="en-US" dirty="0" smtClean="0"/>
              <a:t>all students in all classes will attend the trip</a:t>
            </a:r>
          </a:p>
          <a:p>
            <a:r>
              <a:rPr lang="en-US" dirty="0" smtClean="0"/>
              <a:t>The number of students determines the number of buses and remaining seats available for chaperones</a:t>
            </a:r>
          </a:p>
          <a:p>
            <a:r>
              <a:rPr lang="en-US" dirty="0" smtClean="0"/>
              <a:t>We will need one parent from each trip to drive in order to provide emergency transportation if necessary</a:t>
            </a:r>
            <a:endParaRPr lang="en-US" dirty="0"/>
          </a:p>
        </p:txBody>
      </p:sp>
      <p:sp>
        <p:nvSpPr>
          <p:cNvPr id="3" name="Title 2"/>
          <p:cNvSpPr>
            <a:spLocks noGrp="1"/>
          </p:cNvSpPr>
          <p:nvPr>
            <p:ph type="title"/>
          </p:nvPr>
        </p:nvSpPr>
        <p:spPr/>
        <p:txBody>
          <a:bodyPr/>
          <a:lstStyle/>
          <a:p>
            <a:r>
              <a:rPr lang="en-US" dirty="0" smtClean="0"/>
              <a:t>Transportation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We leave on the morning of the trip at approximately 7:30 am.</a:t>
            </a:r>
          </a:p>
          <a:p>
            <a:r>
              <a:rPr lang="en-US" dirty="0" smtClean="0"/>
              <a:t>We return the next day at approximately 3:00 </a:t>
            </a:r>
            <a:r>
              <a:rPr lang="en-US" dirty="0" smtClean="0"/>
              <a:t>pm, allowing time for bus students to ride the bus</a:t>
            </a:r>
            <a:endParaRPr lang="en-US" dirty="0" smtClean="0"/>
          </a:p>
          <a:p>
            <a:r>
              <a:rPr lang="en-US" dirty="0" smtClean="0"/>
              <a:t>On departure day, Parents will drop off their student and luggage and check in with their student’s teacher before leaving</a:t>
            </a:r>
          </a:p>
          <a:p>
            <a:r>
              <a:rPr lang="en-US" dirty="0" smtClean="0"/>
              <a:t>On our return to school, parents may pick up their student and luggage after checking out with their student’s teacher.</a:t>
            </a:r>
            <a:endParaRPr lang="en-US" dirty="0"/>
          </a:p>
        </p:txBody>
      </p:sp>
      <p:sp>
        <p:nvSpPr>
          <p:cNvPr id="3" name="Title 2"/>
          <p:cNvSpPr>
            <a:spLocks noGrp="1"/>
          </p:cNvSpPr>
          <p:nvPr>
            <p:ph type="title"/>
          </p:nvPr>
        </p:nvSpPr>
        <p:spPr/>
        <p:txBody>
          <a:bodyPr/>
          <a:lstStyle/>
          <a:p>
            <a:r>
              <a:rPr lang="en-US" dirty="0" smtClean="0"/>
              <a:t>Time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Students needing medications administered while on the trip, must have Form 1702 (Parent Request and Physician’s Order Form for Medication) completed by your physician and sent with the medication.  Medications can ONLY be administered by the teacher when accompanied by this form. (This includes Over the Counter medications)</a:t>
            </a:r>
          </a:p>
          <a:p>
            <a:r>
              <a:rPr lang="en-US" dirty="0" smtClean="0"/>
              <a:t>The only exception to this, is if the parent is accompanying the student on the trip, in which case the parent may administer the meds.</a:t>
            </a:r>
          </a:p>
        </p:txBody>
      </p:sp>
      <p:sp>
        <p:nvSpPr>
          <p:cNvPr id="3" name="Title 2"/>
          <p:cNvSpPr>
            <a:spLocks noGrp="1"/>
          </p:cNvSpPr>
          <p:nvPr>
            <p:ph type="title"/>
          </p:nvPr>
        </p:nvSpPr>
        <p:spPr/>
        <p:txBody>
          <a:bodyPr/>
          <a:lstStyle/>
          <a:p>
            <a:r>
              <a:rPr lang="en-US" dirty="0" smtClean="0"/>
              <a:t>Medications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estimated cost for the trip is $125.00.</a:t>
            </a:r>
          </a:p>
          <a:p>
            <a:r>
              <a:rPr lang="en-US" dirty="0" smtClean="0"/>
              <a:t>This includes the $65.00 Haw River payment + 60.00 for the bus.</a:t>
            </a:r>
          </a:p>
          <a:p>
            <a:r>
              <a:rPr lang="en-US" dirty="0" smtClean="0"/>
              <a:t>Haw River charges only the student’s attending</a:t>
            </a:r>
          </a:p>
          <a:p>
            <a:r>
              <a:rPr lang="en-US" dirty="0" smtClean="0"/>
              <a:t>Daniels Transportation charges by the bus.</a:t>
            </a:r>
          </a:p>
          <a:p>
            <a:r>
              <a:rPr lang="en-US" dirty="0" smtClean="0"/>
              <a:t>The cost </a:t>
            </a:r>
            <a:r>
              <a:rPr lang="en-US" dirty="0" smtClean="0"/>
              <a:t> per student for transportation </a:t>
            </a:r>
            <a:r>
              <a:rPr lang="en-US" dirty="0" smtClean="0"/>
              <a:t>is determined by the number of students who go on the trip</a:t>
            </a:r>
            <a:r>
              <a:rPr lang="en-US" dirty="0" smtClean="0"/>
              <a:t>.</a:t>
            </a:r>
          </a:p>
          <a:p>
            <a:r>
              <a:rPr lang="en-US" dirty="0" smtClean="0"/>
              <a:t>The bus cost is ESTIMATED at this time</a:t>
            </a: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Cost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hold your student’s reservation, we ask that the Haw River portion of the cost be paid by December 3, 2013.</a:t>
            </a:r>
          </a:p>
          <a:p>
            <a:r>
              <a:rPr lang="en-US" dirty="0" smtClean="0"/>
              <a:t>After December 3, we can calculate the cost for the bus based on the number of student reservations received.</a:t>
            </a:r>
          </a:p>
          <a:p>
            <a:r>
              <a:rPr lang="en-US" dirty="0" smtClean="0"/>
              <a:t>Chaperone cost will also be calculated at that </a:t>
            </a:r>
            <a:r>
              <a:rPr lang="en-US" dirty="0" smtClean="0"/>
              <a:t>time</a:t>
            </a:r>
          </a:p>
          <a:p>
            <a:endParaRPr lang="en-US" dirty="0"/>
          </a:p>
        </p:txBody>
      </p:sp>
      <p:sp>
        <p:nvSpPr>
          <p:cNvPr id="3" name="Title 2"/>
          <p:cNvSpPr>
            <a:spLocks noGrp="1"/>
          </p:cNvSpPr>
          <p:nvPr>
            <p:ph type="title"/>
          </p:nvPr>
        </p:nvSpPr>
        <p:spPr/>
        <p:txBody>
          <a:bodyPr/>
          <a:lstStyle/>
          <a:p>
            <a:r>
              <a:rPr lang="en-US" dirty="0" smtClean="0"/>
              <a:t>Reservation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Payments made CANNOT be refunded</a:t>
            </a:r>
          </a:p>
          <a:p>
            <a:r>
              <a:rPr lang="en-US" dirty="0" smtClean="0"/>
              <a:t>Dr. Council may make exceptions to this stipulation on a case-by-case situation</a:t>
            </a:r>
          </a:p>
        </p:txBody>
      </p:sp>
      <p:sp>
        <p:nvSpPr>
          <p:cNvPr id="3" name="Title 2"/>
          <p:cNvSpPr>
            <a:spLocks noGrp="1"/>
          </p:cNvSpPr>
          <p:nvPr>
            <p:ph type="title"/>
          </p:nvPr>
        </p:nvSpPr>
        <p:spPr/>
        <p:txBody>
          <a:bodyPr/>
          <a:lstStyle/>
          <a:p>
            <a:r>
              <a:rPr lang="en-US" dirty="0" smtClean="0"/>
              <a:t>Refunds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need MALE and female chaperones</a:t>
            </a:r>
          </a:p>
          <a:p>
            <a:r>
              <a:rPr lang="en-US" dirty="0" smtClean="0"/>
              <a:t>Our goal is to place at least two chaperones in each </a:t>
            </a:r>
            <a:r>
              <a:rPr lang="en-US" dirty="0" smtClean="0"/>
              <a:t>cabin</a:t>
            </a:r>
          </a:p>
          <a:p>
            <a:r>
              <a:rPr lang="en-US" dirty="0" smtClean="0"/>
              <a:t>Chaperones WILL sleep in the cabins</a:t>
            </a:r>
            <a:endParaRPr lang="en-US" dirty="0" smtClean="0"/>
          </a:p>
          <a:p>
            <a:r>
              <a:rPr lang="en-US" dirty="0" smtClean="0"/>
              <a:t>Male chaperones assigned to the boys’ cabins</a:t>
            </a:r>
          </a:p>
          <a:p>
            <a:r>
              <a:rPr lang="en-US" dirty="0" smtClean="0"/>
              <a:t>Female chaperones assigned to the girls’ cabins</a:t>
            </a:r>
          </a:p>
          <a:p>
            <a:r>
              <a:rPr lang="en-US" dirty="0" smtClean="0"/>
              <a:t>We will have a chaperone meeting at a later date</a:t>
            </a:r>
          </a:p>
        </p:txBody>
      </p:sp>
      <p:sp>
        <p:nvSpPr>
          <p:cNvPr id="3" name="Title 2"/>
          <p:cNvSpPr>
            <a:spLocks noGrp="1"/>
          </p:cNvSpPr>
          <p:nvPr>
            <p:ph type="title"/>
          </p:nvPr>
        </p:nvSpPr>
        <p:spPr/>
        <p:txBody>
          <a:bodyPr/>
          <a:lstStyle/>
          <a:p>
            <a:r>
              <a:rPr lang="en-US" dirty="0" smtClean="0"/>
              <a:t>Chaperones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TotalTime>
  <Words>734</Words>
  <Application>Microsoft Office PowerPoint</Application>
  <PresentationFormat>On-screen Show (4:3)</PresentationFormat>
  <Paragraphs>101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Sanford Creek 5th Grade</vt:lpstr>
      <vt:lpstr>2014 Dates</vt:lpstr>
      <vt:lpstr>Transportation</vt:lpstr>
      <vt:lpstr>Time</vt:lpstr>
      <vt:lpstr>Medications</vt:lpstr>
      <vt:lpstr>Cost</vt:lpstr>
      <vt:lpstr>Reservation</vt:lpstr>
      <vt:lpstr>Refunds</vt:lpstr>
      <vt:lpstr>Chaperones</vt:lpstr>
      <vt:lpstr>Chaperone Responsibilities</vt:lpstr>
      <vt:lpstr>Communication</vt:lpstr>
      <vt:lpstr>Emergency Plan</vt:lpstr>
      <vt:lpstr>Schedule</vt:lpstr>
      <vt:lpstr>Instruction</vt:lpstr>
      <vt:lpstr>Programs</vt:lpstr>
      <vt:lpstr>Facilities</vt:lpstr>
      <vt:lpstr>Facilities</vt:lpstr>
      <vt:lpstr>Facilities</vt:lpstr>
      <vt:lpstr>Facilities</vt:lpstr>
      <vt:lpstr>Facilities</vt:lpstr>
      <vt:lpstr>Facilities</vt:lpstr>
      <vt:lpstr>Facilities</vt:lpstr>
      <vt:lpstr>Facilities</vt:lpstr>
      <vt:lpstr>Food</vt:lpstr>
      <vt:lpstr>Fun</vt:lpstr>
      <vt:lpstr>Questions</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Sanford Creek 5th Grade</dc:title>
  <dc:creator>wcpss</dc:creator>
  <cp:lastModifiedBy>WCPSS</cp:lastModifiedBy>
  <cp:revision>10</cp:revision>
  <dcterms:created xsi:type="dcterms:W3CDTF">2013-09-03T19:58:34Z</dcterms:created>
  <dcterms:modified xsi:type="dcterms:W3CDTF">2013-09-03T22:14:36Z</dcterms:modified>
</cp:coreProperties>
</file>